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171" r:id="rId3"/>
    <p:sldId id="1145" r:id="rId4"/>
    <p:sldId id="1146" r:id="rId5"/>
    <p:sldId id="1144" r:id="rId6"/>
    <p:sldId id="1172" r:id="rId7"/>
    <p:sldId id="1135" r:id="rId8"/>
    <p:sldId id="1162" r:id="rId9"/>
    <p:sldId id="1163" r:id="rId10"/>
    <p:sldId id="1164" r:id="rId11"/>
    <p:sldId id="1165" r:id="rId12"/>
    <p:sldId id="1166" r:id="rId13"/>
    <p:sldId id="1169" r:id="rId14"/>
    <p:sldId id="1173" r:id="rId15"/>
    <p:sldId id="1175" r:id="rId16"/>
    <p:sldId id="1178" r:id="rId17"/>
    <p:sldId id="1176" r:id="rId18"/>
    <p:sldId id="11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AD4-D17C-E34E-81C7-5C4CA8F5E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510D7-8FA6-1A4D-9FFD-F13E54B8C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5AD68-6391-DA43-A3B6-7CA006EF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8546-7D06-F845-A4FC-79500BE9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FDE-257B-274F-B84C-94220733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D783-0E28-994E-8493-9FBC275D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DED4D-D385-994E-B2A6-122E42ADF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42775-906F-ED4C-BB4A-AED8DC68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3115-CACD-264E-A5C1-84F3B162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5A079-029E-164E-9298-68C0DAAC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1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29662-8264-584A-A859-13D4ACA93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B69B7-A057-5241-9AE9-DEA731DA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51B71-A39E-5F4F-943A-592B91D0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0019-2DE6-EB4A-ABD0-DB24E22C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EF9AE-771E-F44B-8B94-3DFBD74D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3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C007-4739-CE44-81E4-65A38FD2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1048-A95E-9843-AF11-A93FF9515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D8881-550C-1544-9361-CB551875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CE000-367E-D54B-A09E-E0FEA47F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990C-98CA-894B-9462-447843E6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44FC-39ED-AD4C-A7FE-3D483CFF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65DBE-9B9B-6B47-ADEE-2FDB51FFC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9DBFD-F207-6841-834C-B3DF9E7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ED831-A845-874A-9B49-D270F788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E5045-3F76-B145-AC7C-7755B8F4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ABDF-FFA1-A243-8684-583BF442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67FDC-4439-FF4A-823C-43175C0F5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1A8A5-DDDE-D741-8DB4-B552A7B18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B0B81-0FCF-7749-A70A-9584EA10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B2129-26EB-0D4B-B468-31EC1092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ABAAC-40BD-7C41-AF9F-0374D63D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1BB9-C5F9-BA48-9141-027AA2DB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0E51D-DA07-6F4B-87C1-9638DBE42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32D29-A452-6D45-9F05-251A86B93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2DD58-D8FF-C74B-9128-631BE079B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B3949-0AA3-2E48-8ED7-D428270B3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78964-976F-DE42-BCCE-D5FAC747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61EC3-CF0C-8D46-889C-BE3FD573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23E8C-62BD-DC4F-964D-F25D3F34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C73E-03DA-5043-93FC-6370E469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C2EF2-2524-4245-B699-32BE838D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6CC6F-3EDD-6E42-96E1-6A727F78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265C6-8A64-E543-AE6A-7C3E1BC8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2576A-D46C-DB40-815B-E1DDECFB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D7BCE-0F46-BA4F-96A3-EA86FBE1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51FB2-3320-494E-8C42-BAD6F6AC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7E25-29C6-404D-858D-8B6A4369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BBDEB-BB6B-3442-8108-175C584DF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543DB-4DC2-2E46-8D90-D2EC533E4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466C6-78AA-7548-8CBE-8F1188F5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F19B7-022E-344E-9C91-4F815279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979F-9100-0549-AC04-B7529EB1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02C7-3965-E145-BFEC-2E103976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A0F99-12D9-5E41-86D9-7FE73AC86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7A57E-6F10-E84F-8F3D-AFC0F5D79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5D581-F3DC-CA4D-9A46-8F58F3DF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5DBF7-AD17-AE42-B88F-A5EC8207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91902-6F0A-7B4F-B564-423E8B25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F0812-9272-CE43-A74E-F6F454FA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826A1-73E4-C84C-8306-3798F31E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8A7CB-BCF4-494C-B737-98DE76F7C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A5EB-FD04-0C42-8DF8-3B9839783735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3F415-7E46-1245-9C45-6DD139EE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1E708-D75A-AF4A-8B30-059AD8399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2D9E-DF47-1842-BAB0-8AEE42FF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E83RyQFRo" TargetMode="External"/><Relationship Id="rId2" Type="http://schemas.openxmlformats.org/officeDocument/2006/relationships/hyperlink" Target="https://www.khanacademy.org/science/biology/gene-regulation/gene-regulation-in-bacteria/a/the-trp-oper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A4BC-0ECA-5341-BCF2-B71436339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902C8-C58D-5444-B97F-B8729A087F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1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8F8DD59-0D5E-C346-8A1E-DB2D1F66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A94B0146-8E44-714D-8C3D-8C0B577F3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r="3728"/>
          <a:stretch>
            <a:fillRect/>
          </a:stretch>
        </p:blipFill>
        <p:spPr/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A67555A-6B4F-5342-93DD-8998B137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6" y="758825"/>
            <a:ext cx="2663825" cy="41211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E646BC9-3A72-2248-B714-8B0E325E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7E9C5238-E9DD-0C49-8E8E-663BBCE2D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AraC bound to arabinose, activates transcription of the araB, araA, araD genes.</a:t>
            </a:r>
          </a:p>
          <a:p>
            <a:endParaRPr lang="en-US" altLang="en-US"/>
          </a:p>
          <a:p>
            <a:r>
              <a:rPr lang="en-US" altLang="en-US"/>
              <a:t>Activation requires that catabolite activating protein (CAP).  This is the same CAP as we see used in the lac operon regulation.</a:t>
            </a:r>
          </a:p>
          <a:p>
            <a:pPr lvl="1"/>
            <a:r>
              <a:rPr lang="en-US" altLang="en-US"/>
              <a:t>Recall what controls whether CAP is present?</a:t>
            </a:r>
          </a:p>
        </p:txBody>
      </p:sp>
    </p:spTree>
    <p:extLst>
      <p:ext uri="{BB962C8B-B14F-4D97-AF65-F5344CB8AC3E}">
        <p14:creationId xmlns:p14="http://schemas.microsoft.com/office/powerpoint/2010/main" val="194607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3D087BF-A160-6749-A102-144379FA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AraC bound to arabinose helps RNApolymerase bind the promoter</a:t>
            </a:r>
          </a:p>
        </p:txBody>
      </p:sp>
      <p:pic>
        <p:nvPicPr>
          <p:cNvPr id="29698" name="Content Placeholder 3">
            <a:extLst>
              <a:ext uri="{FF2B5EF4-FFF2-40B4-BE49-F238E27FC236}">
                <a16:creationId xmlns:a16="http://schemas.microsoft.com/office/drawing/2014/main" id="{633FC75B-71CC-5247-A505-F9B3D1916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2" b="-14162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9EC781-2257-3D4F-A21A-11969CD5A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4027489"/>
            <a:ext cx="8526463" cy="20986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3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5118371-2501-3449-8F4F-64149F3B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/>
              <a:t>In the absence of arabinose, AraC also binds another part of the regulatory region, the operator</a:t>
            </a:r>
          </a:p>
        </p:txBody>
      </p:sp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09ABF10D-AC29-9248-873B-C66778ECD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2" b="-14162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3F0D7C-BB2D-584C-9A64-4BCF9A49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2060576"/>
            <a:ext cx="8526462" cy="20986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F0150C08-5A0E-B044-84C5-291E1EA30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909763"/>
            <a:ext cx="672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AraC interacts with other AraC proteins and causes a looping of the DNA.  The looping blocks binding of RNApol to the promoter.</a:t>
            </a:r>
          </a:p>
        </p:txBody>
      </p:sp>
      <p:grpSp>
        <p:nvGrpSpPr>
          <p:cNvPr id="30725" name="Group 5">
            <a:extLst>
              <a:ext uri="{FF2B5EF4-FFF2-40B4-BE49-F238E27FC236}">
                <a16:creationId xmlns:a16="http://schemas.microsoft.com/office/drawing/2014/main" id="{B276040E-E78C-D24A-8FE2-7B82DEE37A37}"/>
              </a:ext>
            </a:extLst>
          </p:cNvPr>
          <p:cNvGrpSpPr>
            <a:grpSpLocks/>
          </p:cNvGrpSpPr>
          <p:nvPr/>
        </p:nvGrpSpPr>
        <p:grpSpPr bwMode="auto">
          <a:xfrm>
            <a:off x="5876925" y="3416300"/>
            <a:ext cx="1811338" cy="757238"/>
            <a:chOff x="4693004" y="2307944"/>
            <a:chExt cx="1672746" cy="9293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66B0EC-75C2-3F48-B67B-383922BEC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004" y="2307944"/>
              <a:ext cx="1099526" cy="92937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728" name="TextBox 7">
              <a:extLst>
                <a:ext uri="{FF2B5EF4-FFF2-40B4-BE49-F238E27FC236}">
                  <a16:creationId xmlns:a16="http://schemas.microsoft.com/office/drawing/2014/main" id="{B746A6A7-80AB-0140-ADBC-C0E4607B4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904" y="2576042"/>
              <a:ext cx="1548846" cy="56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RNAP</a:t>
              </a:r>
            </a:p>
          </p:txBody>
        </p:sp>
      </p:grpSp>
      <p:sp>
        <p:nvSpPr>
          <p:cNvPr id="30726" name="Rectangle 1">
            <a:extLst>
              <a:ext uri="{FF2B5EF4-FFF2-40B4-BE49-F238E27FC236}">
                <a16:creationId xmlns:a16="http://schemas.microsoft.com/office/drawing/2014/main" id="{31F759BA-2289-5E41-86D7-C08E4EC53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1" y="6084888"/>
            <a:ext cx="2316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 see Figure 16-16</a:t>
            </a:r>
          </a:p>
        </p:txBody>
      </p:sp>
    </p:spTree>
    <p:extLst>
      <p:ext uri="{BB962C8B-B14F-4D97-AF65-F5344CB8AC3E}">
        <p14:creationId xmlns:p14="http://schemas.microsoft.com/office/powerpoint/2010/main" val="10588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A74B8EB-6982-424E-9F93-252CB12A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9538-6C47-464F-BEDF-5B9138EA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We saw a case in which looping of DNA served to enhance transcription in eukaryotes, but the looping did not block RNA polymerase.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This very local looping blocks RNA polymerase.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(So looping is not exclusively activating)</a:t>
            </a:r>
          </a:p>
        </p:txBody>
      </p:sp>
    </p:spTree>
    <p:extLst>
      <p:ext uri="{BB962C8B-B14F-4D97-AF65-F5344CB8AC3E}">
        <p14:creationId xmlns:p14="http://schemas.microsoft.com/office/powerpoint/2010/main" val="26521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D542741-AA07-C142-83CA-D5CD1C60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673E2779-6053-CD44-AA29-D01462EA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Now we can really understand how pGLO was regulated by arabinose!  Molecular biologists can cut DNA (how?) and paste DNA from different sources together.  (what do we call these—</a:t>
            </a:r>
            <a:r>
              <a:rPr lang="en-US" altLang="en-US" b="1" i="1"/>
              <a:t>recombined</a:t>
            </a:r>
            <a:r>
              <a:rPr lang="en-US" altLang="en-US"/>
              <a:t> molecules?)</a:t>
            </a:r>
          </a:p>
        </p:txBody>
      </p:sp>
    </p:spTree>
    <p:extLst>
      <p:ext uri="{BB962C8B-B14F-4D97-AF65-F5344CB8AC3E}">
        <p14:creationId xmlns:p14="http://schemas.microsoft.com/office/powerpoint/2010/main" val="401493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FD1BFD03-C556-EB41-BA2C-8ADBEB4E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4" name="Content Placeholder 3">
            <a:extLst>
              <a:ext uri="{FF2B5EF4-FFF2-40B4-BE49-F238E27FC236}">
                <a16:creationId xmlns:a16="http://schemas.microsoft.com/office/drawing/2014/main" id="{81BA7F4F-81CB-7144-84C7-E5F1273BB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r="-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691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4B8537B-F90C-5644-BD50-D270E00F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F071165D-68A0-0C42-81FC-E2B2C302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this way, GFP, was made to be inducible, by arabinose.  The </a:t>
            </a:r>
            <a:r>
              <a:rPr lang="en-US" altLang="en-US" i="1" dirty="0"/>
              <a:t>E. coli </a:t>
            </a:r>
            <a:r>
              <a:rPr lang="en-US" altLang="en-US" dirty="0"/>
              <a:t>behaved as if they needed to metabolize arabinose, but we got GFP instead of the B,A, and D enzymes!</a:t>
            </a:r>
          </a:p>
          <a:p>
            <a:endParaRPr lang="en-US" altLang="en-US" dirty="0"/>
          </a:p>
          <a:p>
            <a:r>
              <a:rPr lang="en-US" altLang="en-US" dirty="0"/>
              <a:t>This is a common way of manipulating expression of a foreign gene in bacteria…VERY COOL…don’t you think?</a:t>
            </a:r>
          </a:p>
        </p:txBody>
      </p:sp>
    </p:spTree>
    <p:extLst>
      <p:ext uri="{BB962C8B-B14F-4D97-AF65-F5344CB8AC3E}">
        <p14:creationId xmlns:p14="http://schemas.microsoft.com/office/powerpoint/2010/main" val="363910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A424-4686-FA4A-BC7E-5674ADA7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E88F-BBDF-5441-AEFF-F19CC5878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parts of the </a:t>
            </a:r>
            <a:r>
              <a:rPr lang="en-US" dirty="0" err="1"/>
              <a:t>pGLO</a:t>
            </a:r>
            <a:r>
              <a:rPr lang="en-US" dirty="0"/>
              <a:t>/</a:t>
            </a:r>
            <a:r>
              <a:rPr lang="en-US" dirty="0" err="1"/>
              <a:t>pBAD</a:t>
            </a:r>
            <a:r>
              <a:rPr lang="en-US" dirty="0"/>
              <a:t> plasmid are cis elements of gene regulation?</a:t>
            </a:r>
          </a:p>
          <a:p>
            <a:r>
              <a:rPr lang="en-US" dirty="0"/>
              <a:t>Which genes show constitutive transcription?</a:t>
            </a:r>
          </a:p>
          <a:p>
            <a:r>
              <a:rPr lang="en-US" dirty="0"/>
              <a:t>Which are regulated?</a:t>
            </a:r>
          </a:p>
        </p:txBody>
      </p:sp>
    </p:spTree>
    <p:extLst>
      <p:ext uri="{BB962C8B-B14F-4D97-AF65-F5344CB8AC3E}">
        <p14:creationId xmlns:p14="http://schemas.microsoft.com/office/powerpoint/2010/main" val="289335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Content Placeholder 3">
            <a:extLst>
              <a:ext uri="{FF2B5EF4-FFF2-40B4-BE49-F238E27FC236}">
                <a16:creationId xmlns:a16="http://schemas.microsoft.com/office/drawing/2014/main" id="{1C786686-38EE-0E4D-9B69-319DF734A77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54" r="-30154"/>
          <a:stretch>
            <a:fillRect/>
          </a:stretch>
        </p:blipFill>
        <p:spPr>
          <a:xfrm>
            <a:off x="1524001" y="314325"/>
            <a:ext cx="10569575" cy="5811838"/>
          </a:xfrm>
        </p:spPr>
      </p:pic>
    </p:spTree>
    <p:extLst>
      <p:ext uri="{BB962C8B-B14F-4D97-AF65-F5344CB8AC3E}">
        <p14:creationId xmlns:p14="http://schemas.microsoft.com/office/powerpoint/2010/main" val="253149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288C-48B1-B549-9174-26FE5F09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Somewhat low </a:t>
            </a:r>
            <a:r>
              <a:rPr lang="en-US" dirty="0" err="1"/>
              <a:t>trp</a:t>
            </a:r>
            <a:r>
              <a:rPr lang="en-US" dirty="0"/>
              <a:t>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FD1F-C4FF-9047-99BB-BCFA72C0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DAE06-C73E-FD45-815E-FCD23446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28788"/>
            <a:ext cx="9144000" cy="420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DF8B-B0B9-2D40-86F9-ACC32C5B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</a:t>
            </a:r>
            <a:r>
              <a:rPr lang="en-US" dirty="0" err="1"/>
              <a:t>Trp</a:t>
            </a:r>
            <a:r>
              <a:rPr lang="en-US" dirty="0"/>
              <a:t> levels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4D0640-A049-1C47-A042-793C4A1A2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141" y="1600201"/>
            <a:ext cx="78697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A72E-6855-5C44-8953-FAD85F01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Really nice explanations! Spend some time on this really elegant system of  gene regulation.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BE36D-33D0-DD43-A761-721B8E45E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https://www.khanacademy.org/science/biology/gene-regulation/gene-regulation-in-bacteria/a/the-trp-operon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https://www.youtube.com/watch?v=CeE83RyQFRo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6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5AA-280A-7347-A6ED-B3BEC08F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B19A-B20A-A24C-8767-9FB15936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can’t eukaryotes do this cool thing called attenuation?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4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942E18B1-C3AF-924B-BA12-7B46C6A9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And…one more operon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856E5F2F-911C-0040-B1C7-BC09B5C7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This one should be near and dear to your heart….the</a:t>
            </a:r>
            <a:r>
              <a:rPr lang="en-US" altLang="en-US" b="1" dirty="0"/>
              <a:t> Arabinose operon (</a:t>
            </a:r>
            <a:r>
              <a:rPr lang="en-US" altLang="en-US" b="1" dirty="0" err="1"/>
              <a:t>araBAD</a:t>
            </a:r>
            <a:r>
              <a:rPr lang="en-US" altLang="en-US" b="1" dirty="0"/>
              <a:t>)!  </a:t>
            </a:r>
            <a:r>
              <a:rPr lang="en-US" altLang="en-US" dirty="0"/>
              <a:t>---recall the </a:t>
            </a:r>
            <a:r>
              <a:rPr lang="en-US" altLang="en-US" dirty="0" err="1"/>
              <a:t>pGLO</a:t>
            </a:r>
            <a:r>
              <a:rPr lang="en-US" altLang="en-US" dirty="0"/>
              <a:t> plasmid is also known as </a:t>
            </a:r>
            <a:r>
              <a:rPr lang="en-US" altLang="en-US" dirty="0" err="1"/>
              <a:t>pBAD</a:t>
            </a:r>
            <a:r>
              <a:rPr lang="en-US" altLang="en-US" dirty="0"/>
              <a:t>---why?</a:t>
            </a:r>
          </a:p>
          <a:p>
            <a:endParaRPr lang="en-US" altLang="en-US" dirty="0"/>
          </a:p>
          <a:p>
            <a:r>
              <a:rPr lang="en-US" altLang="en-US" dirty="0"/>
              <a:t>Arabinose is a sugar---a carbon/energy source for bacteria.  The </a:t>
            </a:r>
            <a:r>
              <a:rPr lang="en-US" altLang="en-US" dirty="0" err="1"/>
              <a:t>ara</a:t>
            </a:r>
            <a:r>
              <a:rPr lang="en-US" altLang="en-US" dirty="0"/>
              <a:t> operon encodes enzymes for the breakdown of arabinose.</a:t>
            </a:r>
          </a:p>
          <a:p>
            <a:pPr lvl="1"/>
            <a:r>
              <a:rPr lang="en-US" altLang="en-US" dirty="0"/>
              <a:t>Is this catabolism or anabolism?</a:t>
            </a:r>
          </a:p>
          <a:p>
            <a:pPr lvl="1"/>
            <a:r>
              <a:rPr lang="en-US" altLang="en-US" dirty="0"/>
              <a:t>Do you expect a repressed, inducible system or a transcribed, repressible system?</a:t>
            </a:r>
          </a:p>
        </p:txBody>
      </p:sp>
    </p:spTree>
    <p:extLst>
      <p:ext uri="{BB962C8B-B14F-4D97-AF65-F5344CB8AC3E}">
        <p14:creationId xmlns:p14="http://schemas.microsoft.com/office/powerpoint/2010/main" val="243255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0CBB845-F7E0-0247-B3A5-CE4257DD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Study the structure</a:t>
            </a:r>
          </a:p>
        </p:txBody>
      </p:sp>
      <p:pic>
        <p:nvPicPr>
          <p:cNvPr id="25602" name="Content Placeholder 3">
            <a:extLst>
              <a:ext uri="{FF2B5EF4-FFF2-40B4-BE49-F238E27FC236}">
                <a16:creationId xmlns:a16="http://schemas.microsoft.com/office/drawing/2014/main" id="{F4DB5EDA-1D3D-8842-9EAC-925050528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r="3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50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6D7912B-7343-E54B-8B43-14DF18FF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D92B21-6E09-504F-BF0E-231283CE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The arabinose operon has yet another, interesting mechanism for controlling transcription of the B, A, and D, genes (needed for arabinose metabolism)</a:t>
            </a:r>
          </a:p>
          <a:p>
            <a:endParaRPr lang="en-US" altLang="en-US"/>
          </a:p>
          <a:p>
            <a:r>
              <a:rPr lang="en-US" altLang="en-US"/>
              <a:t>It uses a regulator protein (called AraC), which can act as either a repressor OR an activator, depending on whether the sugar, arabinose binds to it.</a:t>
            </a:r>
          </a:p>
        </p:txBody>
      </p:sp>
    </p:spTree>
    <p:extLst>
      <p:ext uri="{BB962C8B-B14F-4D97-AF65-F5344CB8AC3E}">
        <p14:creationId xmlns:p14="http://schemas.microsoft.com/office/powerpoint/2010/main" val="280389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Macintosh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Somewhat low trp levels</vt:lpstr>
      <vt:lpstr>Higher Trp levels</vt:lpstr>
      <vt:lpstr>Really nice explanations! Spend some time on this really elegant system of  gene regulation. </vt:lpstr>
      <vt:lpstr>PowerPoint Presentation</vt:lpstr>
      <vt:lpstr>And…one more operon</vt:lpstr>
      <vt:lpstr>Study the structure</vt:lpstr>
      <vt:lpstr>PowerPoint Presentation</vt:lpstr>
      <vt:lpstr>PowerPoint Presentation</vt:lpstr>
      <vt:lpstr>PowerPoint Presentation</vt:lpstr>
      <vt:lpstr>AraC bound to arabinose helps RNApolymerase bind the promoter</vt:lpstr>
      <vt:lpstr>In the absence of arabinose, AraC also binds another part of the regulatory region, the operator</vt:lpstr>
      <vt:lpstr>PowerPoint Presentation</vt:lpstr>
      <vt:lpstr>PowerPoint Presentation</vt:lpstr>
      <vt:lpstr>PowerPoint Presentation</vt:lpstr>
      <vt:lpstr>PowerPoint Presentation</vt:lpstr>
      <vt:lpstr>Test yourself…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2019-04-10T10:39:47Z</dcterms:created>
  <dcterms:modified xsi:type="dcterms:W3CDTF">2019-04-10T10:40:08Z</dcterms:modified>
</cp:coreProperties>
</file>